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8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10/18/2023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C2448-8E93-87DA-1631-6565BF271D9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dirty="0"/>
              <a:t>PERSEPSI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4D0A41-60D7-96DC-BB59-A9504903C9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65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Psikofisik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paradigma</a:t>
            </a:r>
            <a:r>
              <a:rPr lang="en-US" sz="2400" dirty="0"/>
              <a:t> </a:t>
            </a: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proses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transfer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objektif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model (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 </a:t>
            </a:r>
            <a:r>
              <a:rPr lang="en-US" sz="2400" dirty="0" err="1"/>
              <a:t>objektif</a:t>
            </a:r>
            <a:r>
              <a:rPr lang="en-US" sz="2400" dirty="0"/>
              <a:t> dan </a:t>
            </a:r>
            <a:r>
              <a:rPr lang="en-US" sz="2400" dirty="0" err="1"/>
              <a:t>batasan</a:t>
            </a:r>
            <a:r>
              <a:rPr lang="en-US" sz="2400" dirty="0"/>
              <a:t> </a:t>
            </a:r>
            <a:r>
              <a:rPr lang="en-US" sz="2400" dirty="0" err="1"/>
              <a:t>situasional</a:t>
            </a:r>
            <a:r>
              <a:rPr lang="en-US" sz="2400" dirty="0"/>
              <a:t>)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bagian</a:t>
            </a:r>
            <a:r>
              <a:rPr lang="en-US" sz="2400" dirty="0"/>
              <a:t> </a:t>
            </a:r>
            <a:r>
              <a:rPr lang="en-US" sz="2400" dirty="0" err="1"/>
              <a:t>subjektif</a:t>
            </a:r>
            <a:r>
              <a:rPr lang="en-US" sz="2400" dirty="0"/>
              <a:t> (proses mental dan </a:t>
            </a:r>
            <a:r>
              <a:rPr lang="en-US" sz="2400" dirty="0" err="1"/>
              <a:t>batasan</a:t>
            </a:r>
            <a:r>
              <a:rPr lang="en-US" sz="2400" dirty="0"/>
              <a:t> </a:t>
            </a:r>
            <a:r>
              <a:rPr lang="en-US" sz="2400" dirty="0" err="1"/>
              <a:t>subjektif</a:t>
            </a:r>
            <a:r>
              <a:rPr lang="en-US" sz="2400" dirty="0"/>
              <a:t>).</a:t>
            </a:r>
          </a:p>
          <a:p>
            <a:pPr marL="0" indent="0">
              <a:buNone/>
            </a:pPr>
            <a:r>
              <a:rPr lang="en-US" sz="2400" dirty="0" err="1"/>
              <a:t>Psikologi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membahas</a:t>
            </a:r>
            <a:r>
              <a:rPr lang="en-US" sz="2400" dirty="0"/>
              <a:t> </a:t>
            </a:r>
            <a:r>
              <a:rPr lang="en-US" sz="2400" dirty="0" err="1"/>
              <a:t>keteguhan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, </a:t>
            </a:r>
            <a:r>
              <a:rPr lang="en-US" sz="2400" dirty="0" err="1"/>
              <a:t>perseptual</a:t>
            </a:r>
            <a:r>
              <a:rPr lang="en-US" sz="2400" dirty="0"/>
              <a:t> </a:t>
            </a:r>
            <a:r>
              <a:rPr lang="en-US" sz="2400" dirty="0" err="1"/>
              <a:t>adaptasi</a:t>
            </a:r>
            <a:r>
              <a:rPr lang="en-US" sz="2400" dirty="0"/>
              <a:t> dan </a:t>
            </a:r>
            <a:r>
              <a:rPr lang="en-US" sz="2400" dirty="0" err="1"/>
              <a:t>ilusi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dan </a:t>
            </a:r>
            <a:r>
              <a:rPr lang="en-US" sz="2400" dirty="0" err="1"/>
              <a:t>ambiguitas</a:t>
            </a:r>
            <a:r>
              <a:rPr lang="en-US" sz="2400" dirty="0"/>
              <a:t>. </a:t>
            </a:r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fenomena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terlalu</a:t>
            </a:r>
            <a:r>
              <a:rPr lang="en-US" sz="2400" dirty="0"/>
              <a:t> </a:t>
            </a:r>
            <a:r>
              <a:rPr lang="en-US" sz="2400" dirty="0" err="1"/>
              <a:t>relevan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,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pada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ukuran</a:t>
            </a:r>
            <a:r>
              <a:rPr lang="en-US" sz="2400" dirty="0"/>
              <a:t> dan </a:t>
            </a:r>
            <a:r>
              <a:rPr lang="en-US" sz="2400" dirty="0" err="1"/>
              <a:t>jumlah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Diskriminasi</a:t>
            </a:r>
            <a:r>
              <a:rPr lang="en-US" sz="2400" dirty="0"/>
              <a:t> Stimulus</a:t>
            </a:r>
          </a:p>
          <a:p>
            <a:pPr marL="0" indent="0">
              <a:buNone/>
            </a:pPr>
            <a:r>
              <a:rPr lang="en-US" sz="2400" dirty="0"/>
              <a:t>Dua </a:t>
            </a:r>
            <a:r>
              <a:rPr lang="en-US" sz="2400" dirty="0" err="1"/>
              <a:t>aspek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diskriminasi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 </a:t>
            </a:r>
            <a:r>
              <a:rPr lang="en-US" sz="2400" dirty="0" err="1"/>
              <a:t>fisik</a:t>
            </a:r>
            <a:r>
              <a:rPr lang="en-US" sz="2400" dirty="0"/>
              <a:t> : </a:t>
            </a:r>
            <a:r>
              <a:rPr lang="en-US" sz="2400" dirty="0" err="1"/>
              <a:t>ambang</a:t>
            </a:r>
            <a:r>
              <a:rPr lang="en-US" sz="2400" dirty="0"/>
              <a:t> batas </a:t>
            </a:r>
            <a:r>
              <a:rPr lang="en-US" sz="2400" dirty="0" err="1"/>
              <a:t>absolut</a:t>
            </a:r>
            <a:r>
              <a:rPr lang="en-US" sz="2400" dirty="0"/>
              <a:t> dan </a:t>
            </a:r>
            <a:r>
              <a:rPr lang="en-US" sz="2400" dirty="0" err="1"/>
              <a:t>ambang</a:t>
            </a:r>
            <a:r>
              <a:rPr lang="en-US" sz="2400" dirty="0"/>
              <a:t> batas </a:t>
            </a:r>
            <a:r>
              <a:rPr lang="en-US" sz="2400" dirty="0" err="1"/>
              <a:t>perbedaan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197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Penilaian</a:t>
            </a:r>
            <a:r>
              <a:rPr lang="en-US" sz="3600" dirty="0"/>
              <a:t> </a:t>
            </a:r>
            <a:r>
              <a:rPr lang="en-US" sz="3600" dirty="0" err="1"/>
              <a:t>Persepsi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Van </a:t>
            </a:r>
            <a:r>
              <a:rPr lang="en-US" sz="2400" dirty="0" err="1"/>
              <a:t>Praag</a:t>
            </a:r>
            <a:r>
              <a:rPr lang="en-US" sz="2400" dirty="0"/>
              <a:t> </a:t>
            </a:r>
            <a:r>
              <a:rPr lang="en-US" sz="2400" dirty="0" err="1"/>
              <a:t>menyatakan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sehubungan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 yang </a:t>
            </a:r>
            <a:r>
              <a:rPr lang="en-US" sz="2400" dirty="0" err="1"/>
              <a:t>terlibat</a:t>
            </a:r>
            <a:r>
              <a:rPr lang="en-US" sz="2400" dirty="0"/>
              <a:t>.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putusan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besar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pada </a:t>
            </a:r>
            <a:r>
              <a:rPr lang="en-US" sz="2400" dirty="0" err="1"/>
              <a:t>pendapatan</a:t>
            </a:r>
            <a:r>
              <a:rPr lang="en-US" sz="2400" dirty="0"/>
              <a:t> </a:t>
            </a:r>
            <a:r>
              <a:rPr lang="en-US" sz="2400" dirty="0" err="1"/>
              <a:t>mereka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dan </a:t>
            </a:r>
            <a:r>
              <a:rPr lang="en-US" sz="2400" dirty="0" err="1"/>
              <a:t>kebutuhan</a:t>
            </a:r>
            <a:r>
              <a:rPr lang="en-US" sz="2400" dirty="0"/>
              <a:t> </a:t>
            </a:r>
            <a:r>
              <a:rPr lang="en-US" sz="2400" dirty="0" err="1"/>
              <a:t>finansial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perseptual</a:t>
            </a:r>
            <a:r>
              <a:rPr lang="en-US" sz="2400" dirty="0"/>
              <a:t>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besarnya</a:t>
            </a:r>
            <a:r>
              <a:rPr lang="en-US" sz="2400" dirty="0"/>
              <a:t> </a:t>
            </a:r>
            <a:r>
              <a:rPr lang="en-US" sz="2400" dirty="0" err="1"/>
              <a:t>sensasi</a:t>
            </a:r>
            <a:r>
              <a:rPr lang="en-US" sz="2400" dirty="0"/>
              <a:t> dan </a:t>
            </a:r>
            <a:r>
              <a:rPr lang="en-US" sz="2400" dirty="0" err="1"/>
              <a:t>bukannya</a:t>
            </a:r>
            <a:r>
              <a:rPr lang="en-US" sz="2400" dirty="0"/>
              <a:t> </a:t>
            </a:r>
            <a:r>
              <a:rPr lang="en-US" sz="2400" dirty="0" err="1"/>
              <a:t>kemampuan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membedakan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berlaku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beberapa</a:t>
            </a:r>
            <a:r>
              <a:rPr lang="en-US" sz="2400" dirty="0"/>
              <a:t> </a:t>
            </a:r>
            <a:r>
              <a:rPr lang="en-US" sz="2400" dirty="0" err="1"/>
              <a:t>rangsangan</a:t>
            </a:r>
            <a:r>
              <a:rPr lang="en-US" sz="2400" dirty="0"/>
              <a:t> yang </a:t>
            </a:r>
            <a:r>
              <a:rPr lang="en-US" sz="2400" dirty="0" err="1"/>
              <a:t>memainkan</a:t>
            </a:r>
            <a:r>
              <a:rPr lang="en-US" sz="2400" dirty="0"/>
              <a:t> </a:t>
            </a:r>
            <a:r>
              <a:rPr lang="en-US" sz="2400" dirty="0" err="1"/>
              <a:t>peranan</a:t>
            </a:r>
            <a:r>
              <a:rPr lang="en-US" sz="2400" dirty="0"/>
              <a:t> </a:t>
            </a:r>
            <a:r>
              <a:rPr lang="en-US" sz="2400" dirty="0" err="1"/>
              <a:t>penting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perekonomian</a:t>
            </a:r>
            <a:r>
              <a:rPr lang="en-US" sz="2400" dirty="0"/>
              <a:t>.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dijelaskan</a:t>
            </a:r>
            <a:r>
              <a:rPr lang="en-US" sz="2400" dirty="0"/>
              <a:t> </a:t>
            </a:r>
            <a:r>
              <a:rPr lang="en-US" sz="2400" dirty="0" err="1"/>
              <a:t>sampai</a:t>
            </a:r>
            <a:r>
              <a:rPr lang="en-US" sz="2400" dirty="0"/>
              <a:t> batas </a:t>
            </a:r>
            <a:r>
              <a:rPr lang="en-US" sz="2400" dirty="0" err="1"/>
              <a:t>tertentu</a:t>
            </a:r>
            <a:r>
              <a:rPr lang="en-US" sz="2400" dirty="0"/>
              <a:t> oleh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individu</a:t>
            </a:r>
            <a:r>
              <a:rPr lang="en-US" sz="2400" dirty="0"/>
              <a:t> dan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adaptasi</a:t>
            </a:r>
            <a:r>
              <a:rPr lang="en-US" sz="2400" dirty="0"/>
              <a:t> yang </a:t>
            </a:r>
            <a:r>
              <a:rPr lang="en-US" sz="2400" dirty="0" err="1"/>
              <a:t>mungkin</a:t>
            </a:r>
            <a:r>
              <a:rPr lang="en-US" sz="2400" dirty="0"/>
              <a:t> </a:t>
            </a:r>
            <a:r>
              <a:rPr lang="en-US" sz="2400" dirty="0" err="1"/>
              <a:t>berhubungan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variabel</a:t>
            </a:r>
            <a:r>
              <a:rPr lang="en-US" sz="2400" dirty="0"/>
              <a:t> </a:t>
            </a:r>
            <a:r>
              <a:rPr lang="en-US" sz="2400" dirty="0" err="1"/>
              <a:t>ekonomi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5804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Persepsi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Harga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Menurut</a:t>
            </a:r>
            <a:r>
              <a:rPr lang="en-US" sz="2400" dirty="0"/>
              <a:t> Lee dan Lawson-Body (2011) </a:t>
            </a:r>
            <a:r>
              <a:rPr lang="en-US" sz="2400" dirty="0" err="1"/>
              <a:t>mengemukakan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dan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emosional</a:t>
            </a:r>
            <a:r>
              <a:rPr lang="en-US" sz="2400" dirty="0"/>
              <a:t> yang </a:t>
            </a:r>
            <a:r>
              <a:rPr lang="en-US" sz="2400" dirty="0" err="1"/>
              <a:t>terasosiasi</a:t>
            </a:r>
            <a:r>
              <a:rPr lang="en-US" sz="2400" dirty="0"/>
              <a:t>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yang </a:t>
            </a:r>
            <a:r>
              <a:rPr lang="en-US" sz="2400" dirty="0" err="1"/>
              <a:t>ditawarkan</a:t>
            </a:r>
            <a:r>
              <a:rPr lang="en-US" sz="2400" dirty="0"/>
              <a:t> oleh </a:t>
            </a:r>
            <a:r>
              <a:rPr lang="en-US" sz="2400" dirty="0" err="1"/>
              <a:t>penjual</a:t>
            </a:r>
            <a:r>
              <a:rPr lang="en-US" sz="2400" dirty="0"/>
              <a:t> dan </a:t>
            </a:r>
            <a:r>
              <a:rPr lang="en-US" sz="2400" dirty="0" err="1"/>
              <a:t>harga</a:t>
            </a:r>
            <a:r>
              <a:rPr lang="en-US" sz="2400" dirty="0"/>
              <a:t> yang </a:t>
            </a:r>
            <a:r>
              <a:rPr lang="en-US" sz="2400" dirty="0" err="1"/>
              <a:t>dibandingkan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</a:t>
            </a:r>
            <a:r>
              <a:rPr lang="en-US" sz="2400" dirty="0" err="1"/>
              <a:t>masuk</a:t>
            </a:r>
            <a:r>
              <a:rPr lang="en-US" sz="2400" dirty="0"/>
              <a:t> </a:t>
            </a:r>
            <a:r>
              <a:rPr lang="en-US" sz="2400" dirty="0" err="1"/>
              <a:t>diakal</a:t>
            </a:r>
            <a:r>
              <a:rPr lang="en-US" sz="2400" dirty="0"/>
              <a:t>,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dijustifikasi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Chang dan </a:t>
            </a:r>
            <a:r>
              <a:rPr lang="en-US" sz="2400" dirty="0" err="1"/>
              <a:t>Wildt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Kaura (2012) </a:t>
            </a:r>
            <a:r>
              <a:rPr lang="en-US" sz="2400" dirty="0" err="1"/>
              <a:t>mendefinisikan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representasi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subjektif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obyektif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23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Persepsi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Harga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dibentuk</a:t>
            </a:r>
            <a:r>
              <a:rPr lang="en-US" sz="2400" dirty="0"/>
              <a:t> oleh 2 (dua)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r>
              <a:rPr lang="en-US" sz="2400" dirty="0"/>
              <a:t>(1). Perceived Quality (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Kualitas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cenderung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menyukai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yang </a:t>
            </a:r>
            <a:r>
              <a:rPr lang="en-US" sz="2400" dirty="0" err="1"/>
              <a:t>harganya</a:t>
            </a:r>
            <a:r>
              <a:rPr lang="en-US" sz="2400" dirty="0"/>
              <a:t> mahal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didapat</a:t>
            </a:r>
            <a:r>
              <a:rPr lang="en-US" sz="2400" dirty="0"/>
              <a:t>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produknya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(2). Perceived Monetary Sacrifice (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yang </a:t>
            </a:r>
            <a:r>
              <a:rPr lang="en-US" sz="2400" dirty="0" err="1"/>
              <a:t>Dikeluarkan</a:t>
            </a:r>
            <a:r>
              <a:rPr lang="en-US" sz="2400" dirty="0"/>
              <a:t>)</a:t>
            </a:r>
          </a:p>
          <a:p>
            <a:pPr marL="0" indent="0">
              <a:buNone/>
            </a:pP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konsumen</a:t>
            </a:r>
            <a:r>
              <a:rPr lang="en-US" sz="2400" dirty="0"/>
              <a:t> </a:t>
            </a:r>
            <a:r>
              <a:rPr lang="en-US" sz="2400" dirty="0" err="1"/>
              <a:t>menganggap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yang </a:t>
            </a:r>
            <a:r>
              <a:rPr lang="en-US" sz="2400" dirty="0" err="1"/>
              <a:t>dikeluarkan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dikorbankan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mendapatkan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9681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Persepsi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r>
              <a:rPr lang="en-US" sz="3600" dirty="0"/>
              <a:t> Harga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Indikator</a:t>
            </a:r>
            <a:r>
              <a:rPr lang="en-US" sz="2400" dirty="0"/>
              <a:t>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kewajaran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:</a:t>
            </a:r>
          </a:p>
          <a:p>
            <a:pPr marL="0" indent="0">
              <a:buNone/>
            </a:pPr>
            <a:r>
              <a:rPr lang="en-US" sz="2400" dirty="0"/>
              <a:t>(a) </a:t>
            </a:r>
            <a:r>
              <a:rPr lang="en-US" sz="2400" dirty="0" err="1"/>
              <a:t>Pelanggan</a:t>
            </a:r>
            <a:r>
              <a:rPr lang="en-US" sz="2400" dirty="0"/>
              <a:t> </a:t>
            </a:r>
            <a:r>
              <a:rPr lang="en-US" sz="2400" dirty="0" err="1"/>
              <a:t>membayar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yang </a:t>
            </a:r>
            <a:r>
              <a:rPr lang="en-US" sz="2400" dirty="0" err="1"/>
              <a:t>wajar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(b) </a:t>
            </a:r>
            <a:r>
              <a:rPr lang="en-US" sz="2400" dirty="0" err="1"/>
              <a:t>Ketepatan</a:t>
            </a:r>
            <a:r>
              <a:rPr lang="en-US" sz="2400" dirty="0"/>
              <a:t> </a:t>
            </a:r>
            <a:r>
              <a:rPr lang="en-US" sz="2400" dirty="0" err="1"/>
              <a:t>penetapan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(c) </a:t>
            </a:r>
            <a:r>
              <a:rPr lang="en-US" sz="2400" dirty="0" err="1"/>
              <a:t>Kewajaran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(d)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harga</a:t>
            </a:r>
            <a:r>
              <a:rPr lang="en-US" sz="2400" dirty="0"/>
              <a:t> </a:t>
            </a:r>
            <a:r>
              <a:rPr lang="en-US" sz="2400" dirty="0" err="1"/>
              <a:t>sesuai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etika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(e) Harga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diterima</a:t>
            </a:r>
            <a:r>
              <a:rPr lang="en-US" sz="2400" dirty="0"/>
              <a:t> oleh </a:t>
            </a:r>
            <a:r>
              <a:rPr lang="en-US" sz="2400" dirty="0" err="1"/>
              <a:t>pelanggan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6850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93ED20-A5E5-AB61-A089-A044D2545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814066"/>
          </a:xfrm>
        </p:spPr>
        <p:txBody>
          <a:bodyPr>
            <a:normAutofit/>
          </a:bodyPr>
          <a:lstStyle/>
          <a:p>
            <a:r>
              <a:rPr lang="en-US" sz="3600" dirty="0" err="1"/>
              <a:t>Persepsi</a:t>
            </a:r>
            <a:r>
              <a:rPr lang="en-US" sz="3600" dirty="0"/>
              <a:t> </a:t>
            </a:r>
            <a:r>
              <a:rPr lang="en-US" sz="3600" dirty="0" err="1"/>
              <a:t>Risiko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9E00E-8E07-0BAD-EFDA-D76BE4EE2E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4279" y="1456660"/>
            <a:ext cx="10685721" cy="4976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keyakinan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potensi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kerugian</a:t>
            </a:r>
            <a:r>
              <a:rPr lang="en-US" sz="2400" dirty="0"/>
              <a:t>.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penilaian</a:t>
            </a:r>
            <a:r>
              <a:rPr lang="en-US" sz="2400" dirty="0"/>
              <a:t> </a:t>
            </a:r>
            <a:r>
              <a:rPr lang="en-US" sz="2400" dirty="0" err="1"/>
              <a:t>subjektif</a:t>
            </a:r>
            <a:r>
              <a:rPr lang="en-US" sz="2400" dirty="0"/>
              <a:t> yang </a:t>
            </a:r>
            <a:r>
              <a:rPr lang="en-US" sz="2400" dirty="0" err="1"/>
              <a:t>dibuat</a:t>
            </a:r>
            <a:r>
              <a:rPr lang="en-US" sz="2400" dirty="0"/>
              <a:t> orang </a:t>
            </a:r>
            <a:r>
              <a:rPr lang="en-US" sz="2400" dirty="0" err="1"/>
              <a:t>mengenai</a:t>
            </a:r>
            <a:r>
              <a:rPr lang="en-US" sz="2400" dirty="0"/>
              <a:t> </a:t>
            </a:r>
            <a:r>
              <a:rPr lang="en-US" sz="2400" dirty="0" err="1"/>
              <a:t>karakteristik</a:t>
            </a:r>
            <a:r>
              <a:rPr lang="en-US" sz="2400" dirty="0"/>
              <a:t> dan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keparahan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Tingkat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tertentu</a:t>
            </a:r>
            <a:r>
              <a:rPr lang="en-US" sz="2400" dirty="0"/>
              <a:t> </a:t>
            </a:r>
            <a:r>
              <a:rPr lang="en-US" sz="2400" dirty="0" err="1"/>
              <a:t>umumnya</a:t>
            </a:r>
            <a:r>
              <a:rPr lang="en-US" sz="2400" dirty="0"/>
              <a:t> </a:t>
            </a:r>
            <a:r>
              <a:rPr lang="en-US" sz="2400" dirty="0" err="1"/>
              <a:t>dianggap</a:t>
            </a:r>
            <a:r>
              <a:rPr lang="en-US" sz="2400" dirty="0"/>
              <a:t> </a:t>
            </a:r>
            <a:r>
              <a:rPr lang="en-US" sz="2400" dirty="0" err="1"/>
              <a:t>mewakili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dan </a:t>
            </a:r>
            <a:r>
              <a:rPr lang="en-US" sz="2400" dirty="0" err="1"/>
              <a:t>konsekuensi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dampak</a:t>
            </a:r>
            <a:r>
              <a:rPr lang="en-US" sz="2400" dirty="0"/>
              <a:t> </a:t>
            </a:r>
            <a:r>
              <a:rPr lang="en-US" sz="2400" dirty="0" err="1"/>
              <a:t>berbahaya</a:t>
            </a:r>
            <a:r>
              <a:rPr lang="en-US" sz="2400" dirty="0"/>
              <a:t> yang </a:t>
            </a:r>
            <a:r>
              <a:rPr lang="en-US" sz="2400" dirty="0" err="1"/>
              <a:t>diakibatkan</a:t>
            </a:r>
            <a:r>
              <a:rPr lang="en-US" sz="2400" dirty="0"/>
              <a:t> oleh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.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memahami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mencakup</a:t>
            </a:r>
            <a:r>
              <a:rPr lang="en-US" sz="2400" dirty="0"/>
              <a:t> </a:t>
            </a:r>
            <a:r>
              <a:rPr lang="en-US" sz="2400" dirty="0" err="1"/>
              <a:t>evaluasi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konsekuensi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pasti</a:t>
            </a:r>
            <a:r>
              <a:rPr lang="en-US" sz="2400" dirty="0"/>
              <a:t>. Ada </a:t>
            </a:r>
            <a:r>
              <a:rPr lang="en-US" sz="2400" dirty="0" err="1"/>
              <a:t>tiga</a:t>
            </a:r>
            <a:r>
              <a:rPr lang="en-US" sz="2400" dirty="0"/>
              <a:t> </a:t>
            </a:r>
            <a:r>
              <a:rPr lang="en-US" sz="2400" dirty="0" err="1"/>
              <a:t>dimensi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 – </a:t>
            </a:r>
            <a:r>
              <a:rPr lang="en-US" sz="2400" dirty="0" err="1"/>
              <a:t>kemungkinan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 (</a:t>
            </a:r>
            <a:r>
              <a:rPr lang="en-US" sz="2400" dirty="0" err="1"/>
              <a:t>probabilitas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dirugikan</a:t>
            </a:r>
            <a:r>
              <a:rPr lang="en-US" sz="2400" dirty="0"/>
              <a:t> oleh </a:t>
            </a:r>
            <a:r>
              <a:rPr lang="en-US" sz="2400" dirty="0" err="1"/>
              <a:t>bahaya</a:t>
            </a:r>
            <a:r>
              <a:rPr lang="en-US" sz="2400" dirty="0"/>
              <a:t>), </a:t>
            </a:r>
            <a:r>
              <a:rPr lang="en-US" sz="2400" dirty="0" err="1"/>
              <a:t>kerentanan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 (</a:t>
            </a:r>
            <a:r>
              <a:rPr lang="en-US" sz="2400" dirty="0" err="1"/>
              <a:t>kerentanan</a:t>
            </a:r>
            <a:r>
              <a:rPr lang="en-US" sz="2400" dirty="0"/>
              <a:t> </a:t>
            </a:r>
            <a:r>
              <a:rPr lang="en-US" sz="2400" dirty="0" err="1"/>
              <a:t>konstitusional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), dan 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keparahan</a:t>
            </a:r>
            <a:r>
              <a:rPr lang="en-US" sz="2400" dirty="0"/>
              <a:t> yang </a:t>
            </a:r>
            <a:r>
              <a:rPr lang="en-US" sz="2400" dirty="0" err="1"/>
              <a:t>dirasakan</a:t>
            </a:r>
            <a:r>
              <a:rPr lang="en-US" sz="2400" dirty="0"/>
              <a:t> (</a:t>
            </a:r>
            <a:r>
              <a:rPr lang="en-US" sz="2400" dirty="0" err="1"/>
              <a:t>tingkat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ditimbulkan</a:t>
            </a:r>
            <a:r>
              <a:rPr lang="en-US" sz="2400" dirty="0"/>
              <a:t> oleh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bahaya</a:t>
            </a:r>
            <a:r>
              <a:rPr lang="en-US" sz="2400" dirty="0"/>
              <a:t>). </a:t>
            </a:r>
            <a:r>
              <a:rPr lang="en-US" sz="2400" dirty="0" err="1"/>
              <a:t>Persepsi</a:t>
            </a:r>
            <a:r>
              <a:rPr lang="en-US" sz="2400" dirty="0"/>
              <a:t> </a:t>
            </a:r>
            <a:r>
              <a:rPr lang="en-US" sz="2400" dirty="0" err="1"/>
              <a:t>risiko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inti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banyak</a:t>
            </a:r>
            <a:r>
              <a:rPr lang="en-US" sz="2400" dirty="0"/>
              <a:t> </a:t>
            </a:r>
            <a:r>
              <a:rPr lang="en-US" sz="2400" dirty="0" err="1"/>
              <a:t>teori</a:t>
            </a:r>
            <a:r>
              <a:rPr lang="en-US" sz="2400" dirty="0"/>
              <a:t> </a:t>
            </a:r>
            <a:r>
              <a:rPr lang="en-US" sz="2400" dirty="0" err="1"/>
              <a:t>perilaku</a:t>
            </a:r>
            <a:r>
              <a:rPr lang="en-US" sz="2400" dirty="0"/>
              <a:t> </a:t>
            </a:r>
            <a:r>
              <a:rPr lang="en-US" sz="2400" dirty="0" err="1"/>
              <a:t>kesehatan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467879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345</TotalTime>
  <Words>474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Garamond</vt:lpstr>
      <vt:lpstr>Savon</vt:lpstr>
      <vt:lpstr>PERSEPSI</vt:lpstr>
      <vt:lpstr>Psikofisik</vt:lpstr>
      <vt:lpstr>Penilaian Persepsi</vt:lpstr>
      <vt:lpstr>Persepsi terhadap Harga</vt:lpstr>
      <vt:lpstr>Persepsi terhadap Harga</vt:lpstr>
      <vt:lpstr>Persepsi terhadap Harga</vt:lpstr>
      <vt:lpstr>Persepsi Risiko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PERSEPSI</dc:title>
  <dc:creator>Adi Kristiawan</dc:creator>
  <cp:lastModifiedBy>Adi Kristiawan</cp:lastModifiedBy>
  <cp:revision>2</cp:revision>
  <dcterms:created xsi:type="dcterms:W3CDTF">2023-10-09T02:42:32Z</dcterms:created>
  <dcterms:modified xsi:type="dcterms:W3CDTF">2023-10-18T08:04:04Z</dcterms:modified>
</cp:coreProperties>
</file>